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319" r:id="rId19"/>
    <p:sldId id="320" r:id="rId20"/>
    <p:sldId id="321" r:id="rId21"/>
    <p:sldId id="322" r:id="rId22"/>
    <p:sldId id="323" r:id="rId23"/>
    <p:sldId id="312" r:id="rId24"/>
    <p:sldId id="324" r:id="rId25"/>
    <p:sldId id="307" r:id="rId26"/>
    <p:sldId id="308" r:id="rId27"/>
    <p:sldId id="325" r:id="rId28"/>
    <p:sldId id="318" r:id="rId29"/>
    <p:sldId id="314" r:id="rId30"/>
    <p:sldId id="315" r:id="rId31"/>
    <p:sldId id="306" r:id="rId32"/>
    <p:sldId id="300" r:id="rId33"/>
    <p:sldId id="291" r:id="rId34"/>
    <p:sldId id="301" r:id="rId35"/>
    <p:sldId id="302" r:id="rId36"/>
    <p:sldId id="303" r:id="rId37"/>
    <p:sldId id="30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17025-6FA1-654C-A0F9-869B668D4B65}" type="datetimeFigureOut">
              <a:rPr lang="en-US" smtClean="0"/>
              <a:t>11/6/16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B9DDD-9FD2-1D47-8880-D5F2BB8D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</a:t>
            </a:r>
            <a:r>
              <a:rPr lang="en-US" baseline="0" dirty="0" smtClean="0"/>
              <a:t> will talk about</a:t>
            </a:r>
            <a:r>
              <a:rPr lang="en-US" dirty="0" smtClean="0"/>
              <a:t> the project we did</a:t>
            </a:r>
            <a:r>
              <a:rPr lang="en-US" baseline="0" dirty="0" smtClean="0"/>
              <a:t> at UNC chapel hill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title is 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25 – 27 min </a:t>
            </a:r>
          </a:p>
          <a:p>
            <a:endParaRPr lang="en-US" baseline="0" dirty="0" smtClean="0"/>
          </a:p>
          <a:p>
            <a:r>
              <a:rPr lang="en-US" dirty="0" smtClean="0"/>
              <a:t>deeper</a:t>
            </a:r>
            <a:r>
              <a:rPr lang="en-US" baseline="0" dirty="0" smtClean="0"/>
              <a:t> reason for it being such long lifetime, no pairing, shorter range (50m), low data </a:t>
            </a:r>
            <a:r>
              <a:rPr lang="en-US" baseline="0" dirty="0" err="1" smtClean="0"/>
              <a:t>thourghput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3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8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8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solution is to</a:t>
            </a:r>
            <a:r>
              <a:rPr lang="en-US" baseline="0" dirty="0" smtClean="0"/>
              <a:t> develop a custom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compression technique that better fits this case</a:t>
            </a:r>
          </a:p>
          <a:p>
            <a:r>
              <a:rPr lang="en-US" baseline="0" dirty="0" smtClean="0"/>
              <a:t>We developed a patch based method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33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31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5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86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56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4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Recently become popular,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BLE devices ar</a:t>
            </a:r>
            <a:r>
              <a:rPr lang="en-US" baseline="0" dirty="0" smtClean="0"/>
              <a:t>e usually called beacons, what they do is</a:t>
            </a:r>
            <a:r>
              <a:rPr lang="is-IS" baseline="0" dirty="0" smtClean="0"/>
              <a:t>…</a:t>
            </a:r>
            <a:endParaRPr lang="is-I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</a:t>
            </a:r>
            <a:r>
              <a:rPr lang="is-IS" baseline="0" dirty="0" smtClean="0"/>
              <a:t>rotocol is designed to ...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devices using this protocol only... </a:t>
            </a:r>
            <a:r>
              <a:rPr lang="en-US" baseline="0" dirty="0" smtClean="0"/>
              <a:t>S</a:t>
            </a:r>
            <a:r>
              <a:rPr lang="is-IS" baseline="0" dirty="0" smtClean="0"/>
              <a:t>o that </a:t>
            </a:r>
            <a:r>
              <a:rPr lang="en-US" baseline="0" dirty="0" smtClean="0"/>
              <a:t>power </a:t>
            </a:r>
            <a:r>
              <a:rPr lang="en-US" baseline="0" dirty="0" err="1" smtClean="0"/>
              <a:t>consuption</a:t>
            </a:r>
            <a:r>
              <a:rPr lang="en-US" baseline="0" dirty="0" smtClean="0"/>
              <a:t> is very low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Estimote</a:t>
            </a:r>
            <a:r>
              <a:rPr lang="en-US" baseline="0" dirty="0" smtClean="0"/>
              <a:t> broadcasting signal for 3~5 years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many models on the market, with cheap price, each costs several dollars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Apple/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protocol based on xxx /SDK,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8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47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51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0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dirty="0" smtClean="0"/>
              <a:t>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95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Could </a:t>
            </a:r>
            <a:r>
              <a:rPr lang="en-US" baseline="0" dirty="0" err="1" smtClean="0"/>
              <a:t>surrport</a:t>
            </a:r>
            <a:r>
              <a:rPr lang="en-US" baseline="0" dirty="0" smtClean="0"/>
              <a:t> GIFs or other videos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Beacon community and people in Google are talking about </a:t>
            </a:r>
            <a:r>
              <a:rPr lang="en-US" baseline="0" dirty="0" err="1" smtClean="0"/>
              <a:t>deveoping</a:t>
            </a:r>
            <a:r>
              <a:rPr lang="en-US" baseline="0" dirty="0" smtClean="0"/>
              <a:t> the fact beacon standard that is for storing/</a:t>
            </a:r>
            <a:r>
              <a:rPr lang="en-US" baseline="0" dirty="0" err="1" smtClean="0"/>
              <a:t>broadcatsing</a:t>
            </a:r>
            <a:r>
              <a:rPr lang="en-US" baseline="0" dirty="0" smtClean="0"/>
              <a:t>  webpages inside </a:t>
            </a:r>
            <a:r>
              <a:rPr lang="en-US" baseline="0" dirty="0" err="1" smtClean="0"/>
              <a:t>beacon,how</a:t>
            </a:r>
            <a:r>
              <a:rPr lang="en-US" baseline="0" dirty="0" smtClean="0"/>
              <a:t> our method work with it may be a research topic  (thumbnails)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48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5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#2. explain with a plot or numbers why BLE last multiple years (energy saving technology) </a:t>
            </a:r>
          </a:p>
          <a:p>
            <a:r>
              <a:rPr lang="en-US" strike="sngStrike" dirty="0" smtClean="0"/>
              <a:t>#3. Reference papers [X, Y, Z] perhaps.</a:t>
            </a:r>
          </a:p>
          <a:p>
            <a:r>
              <a:rPr lang="en-US" strike="sngStrike" dirty="0" smtClean="0"/>
              <a:t> #4. Name the arrows (add text to explain what each arrow means) </a:t>
            </a:r>
          </a:p>
          <a:p>
            <a:r>
              <a:rPr lang="en-US" strike="sngStrike" dirty="0" smtClean="0"/>
              <a:t>#5. More kinds of images: signs? real photos? shapes?</a:t>
            </a:r>
          </a:p>
          <a:p>
            <a:r>
              <a:rPr lang="en-US" strike="sngStrike" dirty="0" smtClean="0"/>
              <a:t> #7. More examples of usages?</a:t>
            </a:r>
          </a:p>
          <a:p>
            <a:r>
              <a:rPr lang="en-US" strike="sngStrike" dirty="0" smtClean="0"/>
              <a:t> #8. Mention lifetime requirement, mention no Internet required. </a:t>
            </a:r>
          </a:p>
          <a:p>
            <a:r>
              <a:rPr lang="en-US" b="0" i="0" strike="sngStrike" dirty="0" smtClean="0">
                <a:solidFill>
                  <a:srgbClr val="BFBFBF"/>
                </a:solidFill>
              </a:rPr>
              <a:t>#9. Little more description/annotation </a:t>
            </a:r>
          </a:p>
          <a:p>
            <a:r>
              <a:rPr lang="en-US" dirty="0" smtClean="0"/>
              <a:t>#10. </a:t>
            </a:r>
            <a:r>
              <a:rPr lang="en-US" strike="sngStrike" dirty="0" smtClean="0"/>
              <a:t>Write </a:t>
            </a:r>
            <a:r>
              <a:rPr lang="en-US" strike="sngStrike" dirty="0" err="1" smtClean="0"/>
              <a:t>iBeacon</a:t>
            </a:r>
            <a:r>
              <a:rPr lang="en-US" strike="sngStrike" dirty="0" smtClean="0"/>
              <a:t> if it 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#11</a:t>
            </a:r>
            <a:r>
              <a:rPr lang="en-US" strike="sngStrike" dirty="0" smtClean="0"/>
              <a:t>. Add example images</a:t>
            </a:r>
            <a:r>
              <a:rPr lang="en-US" dirty="0" smtClean="0"/>
              <a:t>. </a:t>
            </a:r>
          </a:p>
          <a:p>
            <a:r>
              <a:rPr lang="en-US" strike="sngStrike" dirty="0" smtClean="0"/>
              <a:t>#12. Mention the quality number, what is changed? Is the last one your technique?</a:t>
            </a:r>
          </a:p>
          <a:p>
            <a:r>
              <a:rPr lang="en-US" strike="sngStrike" dirty="0" smtClean="0"/>
              <a:t> #13. SSIM metric here?</a:t>
            </a:r>
          </a:p>
          <a:p>
            <a:r>
              <a:rPr lang="en-US" strike="sngStrike" dirty="0" smtClean="0"/>
              <a:t> #14. Show an image and mark the patches - maybe an example: image -&gt; patch numbers</a:t>
            </a:r>
          </a:p>
          <a:p>
            <a:r>
              <a:rPr lang="en-US" dirty="0" smtClean="0"/>
              <a:t> #16</a:t>
            </a:r>
            <a:r>
              <a:rPr lang="en-US" strike="sngStrike" dirty="0" smtClean="0"/>
              <a:t>. Define SSIM, CR; mark the gap between compression ratios </a:t>
            </a:r>
          </a:p>
          <a:p>
            <a:r>
              <a:rPr lang="en-US" dirty="0" smtClean="0"/>
              <a:t>#19. </a:t>
            </a:r>
            <a:r>
              <a:rPr lang="en-US" strike="sngStrike" dirty="0" smtClean="0"/>
              <a:t>Make 2 separate slides</a:t>
            </a:r>
            <a:r>
              <a:rPr lang="en-US" dirty="0" smtClean="0"/>
              <a:t>; </a:t>
            </a:r>
            <a:r>
              <a:rPr lang="en-US" strike="sngStrike" dirty="0" smtClean="0"/>
              <a:t>Add a 'conclusion line' below each plot </a:t>
            </a:r>
          </a:p>
          <a:p>
            <a:r>
              <a:rPr lang="en-US" strike="sngStrike" dirty="0" smtClean="0"/>
              <a:t>#20. More on </a:t>
            </a:r>
            <a:r>
              <a:rPr lang="en-US" strike="sngStrike" dirty="0" err="1" smtClean="0"/>
              <a:t>deplyoment</a:t>
            </a:r>
            <a:r>
              <a:rPr lang="en-US" strike="sngStrike" dirty="0" smtClean="0"/>
              <a:t> setup: number of people, images, beacons, etc. Mention the goal of this </a:t>
            </a:r>
            <a:r>
              <a:rPr lang="en-US" strike="sngStrike" dirty="0" err="1" smtClean="0"/>
              <a:t>experment</a:t>
            </a:r>
            <a:r>
              <a:rPr lang="en-US" strike="sngStrike" dirty="0" smtClean="0"/>
              <a:t>: update the slide title. </a:t>
            </a:r>
          </a:p>
          <a:p>
            <a:r>
              <a:rPr lang="en-US" dirty="0" smtClean="0"/>
              <a:t>#</a:t>
            </a:r>
            <a:r>
              <a:rPr lang="en-US" strike="sngStrike" dirty="0" smtClean="0"/>
              <a:t>21. Add drawings -- arrows etc</a:t>
            </a:r>
            <a:r>
              <a:rPr lang="en-US" dirty="0" smtClean="0"/>
              <a:t>. </a:t>
            </a:r>
            <a:r>
              <a:rPr lang="en-US" strike="sngStrike" dirty="0" smtClean="0"/>
              <a:t>Mention the goal of this </a:t>
            </a:r>
            <a:r>
              <a:rPr lang="en-US" strike="sngStrike" dirty="0" err="1" smtClean="0"/>
              <a:t>experment</a:t>
            </a:r>
            <a:r>
              <a:rPr lang="en-US" strike="sngStrike" dirty="0" smtClean="0"/>
              <a:t>: update the slide title.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6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Diagram shows Typical data flow of beacons </a:t>
            </a:r>
            <a:r>
              <a:rPr lang="en-US" baseline="0" dirty="0" err="1" smtClean="0"/>
              <a:t>servcice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Phone needs to have internet connection </a:t>
            </a:r>
          </a:p>
          <a:p>
            <a:r>
              <a:rPr lang="en-US" baseline="0" dirty="0" smtClean="0"/>
              <a:t>Mention what are these arrows mean, beacon to smart phone: 18 byte packets, (URL, HTML,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Use some animations,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8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It will be much</a:t>
            </a:r>
            <a:r>
              <a:rPr lang="en-US" baseline="0" dirty="0" smtClean="0"/>
              <a:t> more </a:t>
            </a:r>
            <a:r>
              <a:rPr lang="en-US" dirty="0" smtClean="0"/>
              <a:t>useful if beacon can broadcasting images 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Motivication</a:t>
            </a:r>
            <a:r>
              <a:rPr lang="en-US" dirty="0" smtClean="0"/>
              <a:t> can be explained</a:t>
            </a:r>
            <a:r>
              <a:rPr lang="en-US" baseline="0" dirty="0" smtClean="0"/>
              <a:t> </a:t>
            </a:r>
            <a:r>
              <a:rPr lang="en-US" dirty="0" smtClean="0"/>
              <a:t>by this 1913</a:t>
            </a:r>
            <a:r>
              <a:rPr lang="en-US" baseline="0" dirty="0" smtClean="0"/>
              <a:t> newspaper advertisement</a:t>
            </a:r>
            <a:r>
              <a:rPr lang="en-US" dirty="0" smtClean="0"/>
              <a:t>, image worth 1000 words 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Beacon</a:t>
            </a:r>
            <a:r>
              <a:rPr lang="en-US" baseline="0" dirty="0" smtClean="0"/>
              <a:t> that </a:t>
            </a:r>
            <a:r>
              <a:rPr lang="en-US" baseline="0" dirty="0" err="1" smtClean="0"/>
              <a:t>broacdasting</a:t>
            </a:r>
            <a:r>
              <a:rPr lang="en-US" baseline="0" dirty="0" smtClean="0"/>
              <a:t> images will provide us with opportunities that to play with images that has connection to the physical world such as 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A_picture_is_worth_a_thousand_words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TODO: cite the 1913</a:t>
            </a:r>
            <a:r>
              <a:rPr lang="en-US" baseline="0" dirty="0" smtClean="0"/>
              <a:t>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7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This feature is covered</a:t>
            </a:r>
            <a:r>
              <a:rPr lang="en-US" baseline="0" dirty="0" smtClean="0"/>
              <a:t> by the previous data flow </a:t>
            </a:r>
            <a:r>
              <a:rPr lang="en-US" dirty="0" smtClean="0"/>
              <a:t>- 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flow for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1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.....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Imaging</a:t>
            </a:r>
            <a:r>
              <a:rPr lang="en-US" baseline="0" dirty="0" smtClean="0"/>
              <a:t> in a </a:t>
            </a:r>
            <a:r>
              <a:rPr lang="en-US" dirty="0" smtClean="0"/>
              <a:t>Wild place without</a:t>
            </a:r>
            <a:r>
              <a:rPr lang="en-US" baseline="0" dirty="0" smtClean="0"/>
              <a:t> internet connection, you still want to retrieve rich multimedia such as images data from beacon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useful because a traveller</a:t>
            </a:r>
            <a:r>
              <a:rPr lang="en-US" baseline="0" dirty="0" smtClean="0"/>
              <a:t> doing </a:t>
            </a:r>
            <a:r>
              <a:rPr lang="en-US" dirty="0" smtClean="0"/>
              <a:t>Hiking can write</a:t>
            </a:r>
            <a:r>
              <a:rPr lang="en-US" baseline="0" dirty="0" smtClean="0"/>
              <a:t> custom images presents useful information such as navigation signs into beacon</a:t>
            </a:r>
          </a:p>
          <a:p>
            <a:r>
              <a:rPr lang="en-US" baseline="0" dirty="0" smtClean="0"/>
              <a:t>And drop the beacon </a:t>
            </a:r>
          </a:p>
          <a:p>
            <a:r>
              <a:rPr lang="en-US" baseline="0" dirty="0" smtClean="0"/>
              <a:t>So other people come later. And it will last for years.</a:t>
            </a:r>
            <a:endParaRPr lang="en-US" dirty="0" smtClean="0"/>
          </a:p>
          <a:p>
            <a:r>
              <a:rPr lang="en-US" dirty="0" smtClean="0"/>
              <a:t>Surveillance camera connect to beacons taking pictures and people</a:t>
            </a:r>
            <a:r>
              <a:rPr lang="en-US" baseline="0" dirty="0" smtClean="0"/>
              <a:t> can use a </a:t>
            </a:r>
            <a:r>
              <a:rPr lang="en-US" dirty="0" smtClean="0"/>
              <a:t>drone</a:t>
            </a:r>
            <a:r>
              <a:rPr lang="en-US" baseline="0" dirty="0" smtClean="0"/>
              <a:t> can fly close to retrieve the images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8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-in</a:t>
            </a:r>
            <a:r>
              <a:rPr lang="en-US" baseline="0" dirty="0" smtClean="0"/>
              <a:t> order to implement this, we would like to have such different </a:t>
            </a:r>
            <a:r>
              <a:rPr lang="en-US" dirty="0" smtClean="0"/>
              <a:t>data flow</a:t>
            </a:r>
          </a:p>
          <a:p>
            <a:r>
              <a:rPr lang="en-US" dirty="0" smtClean="0"/>
              <a:t>-and the system has</a:t>
            </a:r>
            <a:r>
              <a:rPr lang="en-US" baseline="0" dirty="0" smtClean="0"/>
              <a:t> the property such as </a:t>
            </a:r>
            <a:r>
              <a:rPr lang="en-US" dirty="0" smtClean="0"/>
              <a:t>Lifetime</a:t>
            </a:r>
            <a:r>
              <a:rPr lang="en-US" baseline="0" dirty="0" smtClean="0"/>
              <a:t> statement (years long), </a:t>
            </a:r>
          </a:p>
          <a:p>
            <a:r>
              <a:rPr lang="en-US" baseline="0" dirty="0" smtClean="0"/>
              <a:t>- Another portable device such as a smart phone will get the image if it goes close to the beacon</a:t>
            </a:r>
          </a:p>
          <a:p>
            <a:r>
              <a:rPr lang="en-US" baseline="0" dirty="0" smtClean="0"/>
              <a:t>-thanks to the BLE technology, receiving of the image will have short delay</a:t>
            </a:r>
          </a:p>
          <a:p>
            <a:r>
              <a:rPr lang="en-US" baseline="0" dirty="0" smtClean="0"/>
              <a:t>-No internet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91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implemented this system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 wrote a writer app Having</a:t>
            </a:r>
            <a:r>
              <a:rPr lang="en-US" baseline="0" dirty="0" smtClean="0"/>
              <a:t> an input image, we convert it into a form that is capable to be stored into three beacons</a:t>
            </a:r>
          </a:p>
          <a:p>
            <a:pPr marL="171450" indent="-171450">
              <a:buFontTx/>
              <a:buChar char="-"/>
            </a:pPr>
            <a:r>
              <a:rPr lang="zh-CN" altLang="en-US" dirty="0" smtClean="0"/>
              <a:t>－</a:t>
            </a:r>
            <a:r>
              <a:rPr lang="en-US" altLang="zh-CN" dirty="0" smtClean="0"/>
              <a:t> </a:t>
            </a:r>
            <a:r>
              <a:rPr lang="en-US" dirty="0" smtClean="0"/>
              <a:t>Smart phone app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2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4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2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9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7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4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9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7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9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B63F8-674D-7C47-A8A8-ECFFB5BBB6B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1C12-101A-F642-BFAF-781B7DF1E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6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png"/><Relationship Id="rId8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7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4119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Years-Long </a:t>
            </a:r>
            <a:r>
              <a:rPr lang="en-US" dirty="0" smtClean="0"/>
              <a:t>Image </a:t>
            </a:r>
            <a:r>
              <a:rPr lang="en-US" dirty="0"/>
              <a:t>Broadcast using</a:t>
            </a:r>
            <a:br>
              <a:rPr lang="en-US" dirty="0"/>
            </a:br>
            <a:r>
              <a:rPr lang="en-US" dirty="0"/>
              <a:t>Bluetooth Low Energy Beacons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Chong Shao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66" y="5638800"/>
            <a:ext cx="3296751" cy="9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6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344" y="3321708"/>
            <a:ext cx="8229600" cy="30975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smtClean="0"/>
              <a:t>Limited broadcasting data packet size</a:t>
            </a:r>
          </a:p>
          <a:p>
            <a:pPr>
              <a:buFontTx/>
              <a:buChar char="-"/>
            </a:pPr>
            <a:r>
              <a:rPr lang="en-US" sz="2800" dirty="0"/>
              <a:t>4</a:t>
            </a:r>
            <a:r>
              <a:rPr lang="en-US" sz="2800" dirty="0" smtClean="0"/>
              <a:t> Bytes in </a:t>
            </a:r>
            <a:r>
              <a:rPr lang="en-US" sz="2800" dirty="0" err="1" smtClean="0"/>
              <a:t>iBeacon</a:t>
            </a:r>
            <a:r>
              <a:rPr lang="en-US" sz="2800" dirty="0" smtClean="0"/>
              <a:t> mode (UUID is not changeable via API)</a:t>
            </a:r>
          </a:p>
          <a:p>
            <a:pPr>
              <a:buFontTx/>
              <a:buChar char="-"/>
            </a:pPr>
            <a:r>
              <a:rPr lang="en-US" sz="2800" dirty="0" smtClean="0"/>
              <a:t>18 Bytes using </a:t>
            </a:r>
            <a:r>
              <a:rPr lang="en-US" sz="2800" dirty="0" err="1" smtClean="0"/>
              <a:t>Eddystone</a:t>
            </a:r>
            <a:r>
              <a:rPr lang="en-US" sz="2800" dirty="0" smtClean="0"/>
              <a:t> URL mode</a:t>
            </a:r>
          </a:p>
          <a:p>
            <a:pPr>
              <a:buFontTx/>
              <a:buChar char="-"/>
            </a:pPr>
            <a:r>
              <a:rPr lang="en-US" sz="2800" dirty="0" smtClean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3500" b="1" dirty="0" smtClean="0"/>
              <a:t>-&gt; We must compress </a:t>
            </a:r>
            <a:r>
              <a:rPr lang="en-US" sz="3500" b="1" dirty="0"/>
              <a:t>the </a:t>
            </a:r>
            <a:r>
              <a:rPr lang="en-US" sz="3500" b="1" dirty="0" smtClean="0"/>
              <a:t>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589" y="1555110"/>
            <a:ext cx="7016693" cy="14735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47200" y="1417638"/>
            <a:ext cx="183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Helvetica"/>
                <a:cs typeface="Helvetica"/>
              </a:rPr>
              <a:t>iBeacon</a:t>
            </a:r>
            <a:r>
              <a:rPr lang="en-US" b="1" dirty="0" smtClean="0">
                <a:latin typeface="Helvetica"/>
                <a:cs typeface="Helvetica"/>
              </a:rPr>
              <a:t> packet format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7225" y="6521420"/>
            <a:ext cx="605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www.argenox.com</a:t>
            </a:r>
            <a:r>
              <a:rPr lang="en-US" sz="1000" dirty="0"/>
              <a:t>/bluetooth-low-energy-ble-v4-0-development/library/a-</a:t>
            </a:r>
            <a:r>
              <a:rPr lang="en-US" sz="1000" dirty="0" err="1"/>
              <a:t>ble</a:t>
            </a:r>
            <a:r>
              <a:rPr lang="en-US" sz="1000" dirty="0"/>
              <a:t>-advertising-primer/</a:t>
            </a:r>
          </a:p>
          <a:p>
            <a:endParaRPr lang="en-US" sz="1000" dirty="0"/>
          </a:p>
        </p:txBody>
      </p:sp>
      <p:sp>
        <p:nvSpPr>
          <p:cNvPr id="8" name="Rounded Rectangle 7"/>
          <p:cNvSpPr/>
          <p:nvPr/>
        </p:nvSpPr>
        <p:spPr>
          <a:xfrm>
            <a:off x="6553200" y="2442432"/>
            <a:ext cx="1041958" cy="58618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7226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Limit </a:t>
            </a:r>
            <a:r>
              <a:rPr lang="en-US" dirty="0" smtClean="0"/>
              <a:t>image </a:t>
            </a:r>
            <a:r>
              <a:rPr lang="en-US" dirty="0" smtClean="0"/>
              <a:t>type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(binary image, DCOSS 2016)</a:t>
            </a: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Select region of interest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(color image, </a:t>
            </a:r>
            <a:r>
              <a:rPr lang="en-US" sz="2000" dirty="0" err="1" smtClean="0"/>
              <a:t>IoTDI</a:t>
            </a:r>
            <a:r>
              <a:rPr lang="en-US" sz="2000" dirty="0" smtClean="0"/>
              <a:t> submission)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Customized </a:t>
            </a:r>
            <a:r>
              <a:rPr lang="en-US" dirty="0" smtClean="0"/>
              <a:t>image </a:t>
            </a:r>
            <a:r>
              <a:rPr lang="en-US" dirty="0" smtClean="0"/>
              <a:t>compression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1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Conventional compression is not good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057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600" dirty="0" smtClean="0"/>
              <a:t>A typical simple shape 64x64 JPEG format image: 400 bytes ~ 2KB</a:t>
            </a:r>
          </a:p>
          <a:p>
            <a:pPr marL="457200" lvl="1" indent="0">
              <a:buNone/>
            </a:pPr>
            <a:r>
              <a:rPr lang="en-US" sz="2600" dirty="0" smtClean="0"/>
              <a:t>For the “Lena” image:</a:t>
            </a:r>
          </a:p>
          <a:p>
            <a:endParaRPr lang="en-US" sz="260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4" y="3082788"/>
            <a:ext cx="812800" cy="8128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57" y="3080033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2019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quality</a:t>
            </a:r>
          </a:p>
          <a:p>
            <a:r>
              <a:rPr lang="en-US" dirty="0" smtClean="0"/>
              <a:t>8549 Bytes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9537" y="4206401"/>
            <a:ext cx="13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Quantization</a:t>
            </a:r>
          </a:p>
          <a:p>
            <a:r>
              <a:rPr lang="en-US" dirty="0" smtClean="0"/>
              <a:t> level 20 </a:t>
            </a:r>
          </a:p>
          <a:p>
            <a:r>
              <a:rPr lang="en-US" dirty="0" smtClean="0"/>
              <a:t>1077 Bytes</a:t>
            </a:r>
            <a:endParaRPr lang="en-US" dirty="0"/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64" y="3082788"/>
            <a:ext cx="812800" cy="8128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177" y="3082788"/>
            <a:ext cx="812800" cy="8128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97" y="3082788"/>
            <a:ext cx="812800" cy="812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0811" y="4202048"/>
            <a:ext cx="119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threshold</a:t>
            </a:r>
          </a:p>
          <a:p>
            <a:r>
              <a:rPr lang="en-US" dirty="0" smtClean="0"/>
              <a:t>637 Bytes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21389" y="422019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quality</a:t>
            </a:r>
          </a:p>
          <a:p>
            <a:r>
              <a:rPr lang="en-US" dirty="0" smtClean="0"/>
              <a:t>1382 Bytes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89017" y="4206401"/>
            <a:ext cx="13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Quantization </a:t>
            </a:r>
          </a:p>
          <a:p>
            <a:r>
              <a:rPr lang="en-US" dirty="0" smtClean="0"/>
              <a:t>Level 20</a:t>
            </a:r>
          </a:p>
          <a:p>
            <a:r>
              <a:rPr lang="en-US" dirty="0" smtClean="0"/>
              <a:t>732 Bytes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12</a:t>
            </a:fld>
            <a:endParaRPr lang="en-US"/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82788"/>
            <a:ext cx="812800" cy="812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26675" y="4199306"/>
            <a:ext cx="121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Canny</a:t>
            </a:r>
          </a:p>
          <a:p>
            <a:r>
              <a:rPr lang="en-US" dirty="0" smtClean="0"/>
              <a:t>1268 Bytes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26675" y="5120680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</a:t>
            </a:r>
          </a:p>
          <a:p>
            <a:r>
              <a:rPr lang="en-US" dirty="0" smtClean="0"/>
              <a:t>Coding:</a:t>
            </a:r>
          </a:p>
          <a:p>
            <a:r>
              <a:rPr lang="en-US" dirty="0" smtClean="0"/>
              <a:t>427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3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a custom image compression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Binary image  compression: patch based method</a:t>
            </a:r>
          </a:p>
          <a:p>
            <a:r>
              <a:rPr lang="en-US" dirty="0" smtClean="0"/>
              <a:t>Color image compression: adaptive encoding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0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12022" y="1506036"/>
            <a:ext cx="3104243" cy="2449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Patch-based compression</a:t>
            </a:r>
            <a:endParaRPr lang="en-US" dirty="0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8" y="4527459"/>
            <a:ext cx="8544042" cy="21284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551" y="1811831"/>
            <a:ext cx="1850370" cy="182335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39628" y="1460256"/>
            <a:ext cx="240253" cy="2655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69171" y="1811831"/>
            <a:ext cx="240253" cy="2655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86027" y="3301755"/>
            <a:ext cx="240253" cy="2655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48592" y="2955238"/>
            <a:ext cx="240253" cy="2655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45256" y="2175085"/>
            <a:ext cx="240253" cy="2655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379881" y="1593056"/>
            <a:ext cx="2089290" cy="351575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2812205" y="1173404"/>
            <a:ext cx="1841499" cy="29463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000511" y="776092"/>
            <a:ext cx="912952" cy="3976537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04860" y="1281845"/>
            <a:ext cx="33382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Beacons store / broadcast </a:t>
            </a:r>
            <a:r>
              <a:rPr lang="en-US" sz="2000" b="1" dirty="0" smtClean="0">
                <a:latin typeface="Helvetica"/>
                <a:cs typeface="Helvetica"/>
              </a:rPr>
              <a:t>indices </a:t>
            </a:r>
            <a:r>
              <a:rPr lang="en-US" sz="2000" b="1" dirty="0">
                <a:latin typeface="Helvetica"/>
                <a:cs typeface="Helvetica"/>
              </a:rPr>
              <a:t>of patches</a:t>
            </a:r>
          </a:p>
        </p:txBody>
      </p:sp>
    </p:spTree>
    <p:extLst>
      <p:ext uri="{BB962C8B-B14F-4D97-AF65-F5344CB8AC3E}">
        <p14:creationId xmlns:p14="http://schemas.microsoft.com/office/powerpoint/2010/main" val="24842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Patch-based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07" y="2166722"/>
            <a:ext cx="5055693" cy="41696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735176" y="2442432"/>
            <a:ext cx="4256268" cy="17445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35176" y="4187026"/>
            <a:ext cx="4256268" cy="17445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7723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 result</a:t>
            </a:r>
            <a:endParaRPr lang="en-US" dirty="0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56" y="1417638"/>
            <a:ext cx="4834868" cy="1910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480" y="3784733"/>
            <a:ext cx="4915044" cy="25308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16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446880" y="4410334"/>
            <a:ext cx="1032668" cy="725751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56524" y="3230735"/>
            <a:ext cx="30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CR: compression ratio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3741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01" y="1235689"/>
            <a:ext cx="4978000" cy="52687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037427" y="1186323"/>
            <a:ext cx="1116398" cy="150732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153824" y="1235689"/>
            <a:ext cx="1660643" cy="150732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0223" y="1248520"/>
            <a:ext cx="2525852" cy="150732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36321" y="1186323"/>
            <a:ext cx="5024898" cy="1674812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37427" y="3027491"/>
            <a:ext cx="2232796" cy="150732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01659" y="2861135"/>
            <a:ext cx="2814142" cy="170047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48025" y="4534820"/>
            <a:ext cx="3266571" cy="170384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83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857" y="1088954"/>
            <a:ext cx="6392083" cy="56584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9803" y="1350898"/>
            <a:ext cx="5051702" cy="3299743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7711" y="4664598"/>
            <a:ext cx="4730739" cy="58618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7712" y="5250781"/>
            <a:ext cx="5023794" cy="935102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1505" y="1420133"/>
            <a:ext cx="3802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sz="2400" b="1" dirty="0" smtClean="0">
                <a:latin typeface="Helvetica"/>
                <a:cs typeface="Helvetica"/>
              </a:rPr>
              <a:t>..)</a:t>
            </a:r>
            <a:endParaRPr lang="en-US" sz="2400" b="1" dirty="0" smtClean="0">
              <a:latin typeface="Helvetica"/>
              <a:cs typeface="Helvetica"/>
            </a:endParaRPr>
          </a:p>
          <a:p>
            <a:r>
              <a:rPr lang="en-US" sz="2400" b="1" dirty="0" smtClean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sz="2400" b="1" dirty="0" smtClean="0">
                <a:latin typeface="Helvetica"/>
                <a:cs typeface="Helvetica"/>
              </a:rPr>
              <a:t>Life </a:t>
            </a:r>
            <a:r>
              <a:rPr lang="en-US" sz="2400" b="1" dirty="0">
                <a:latin typeface="Helvetica"/>
                <a:cs typeface="Helvetica"/>
              </a:rPr>
              <a:t>time is estimated from API. We did not wait </a:t>
            </a:r>
            <a:r>
              <a:rPr lang="en-US" sz="2400" b="1" dirty="0" smtClean="0">
                <a:latin typeface="Helvetica"/>
                <a:cs typeface="Helvetica"/>
              </a:rPr>
              <a:t>60 months!</a:t>
            </a:r>
            <a:endParaRPr lang="en-US" sz="2400" b="1" dirty="0">
              <a:latin typeface="Helvetica"/>
              <a:cs typeface="Helvetica"/>
            </a:endParaRP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14" y="5025810"/>
            <a:ext cx="812800" cy="8128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5560862"/>
            <a:ext cx="812800" cy="8128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69" y="5560862"/>
            <a:ext cx="812800" cy="8128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2301358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97" y="1539696"/>
            <a:ext cx="6803705" cy="33032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95497" y="5209542"/>
            <a:ext cx="6407369" cy="92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0821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 Beacon technology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4971607" y="1257753"/>
            <a:ext cx="3993813" cy="21964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3" y="1257753"/>
            <a:ext cx="4643596" cy="1741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27" y="4090993"/>
            <a:ext cx="1661672" cy="1661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994" y="4142825"/>
            <a:ext cx="2036412" cy="14651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19739" y="3882412"/>
            <a:ext cx="423361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dirty="0" smtClean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 smtClean="0">
                <a:latin typeface="Helvetica"/>
                <a:cs typeface="Helvetica"/>
              </a:rPr>
              <a:t>Protocol designed to </a:t>
            </a:r>
            <a:r>
              <a:rPr lang="en-US" sz="2100" b="1" dirty="0">
                <a:latin typeface="Helvetica"/>
                <a:cs typeface="Helvetica"/>
              </a:rPr>
              <a:t>enable devices with low </a:t>
            </a:r>
            <a:r>
              <a:rPr lang="en-US" sz="2100" b="1" dirty="0" smtClean="0">
                <a:latin typeface="Helvetica"/>
                <a:cs typeface="Helvetica"/>
              </a:rPr>
              <a:t>power consumption. 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 smtClean="0">
                <a:latin typeface="Helvetica"/>
                <a:cs typeface="Helvetica"/>
              </a:rPr>
              <a:t>Only transmits </a:t>
            </a:r>
            <a:r>
              <a:rPr lang="en-US" sz="2100" b="1" dirty="0">
                <a:latin typeface="Helvetica"/>
                <a:cs typeface="Helvetica"/>
              </a:rPr>
              <a:t>small </a:t>
            </a:r>
            <a:r>
              <a:rPr lang="en-US" sz="2100" b="1" dirty="0" smtClean="0">
                <a:latin typeface="Helvetica"/>
                <a:cs typeface="Helvetica"/>
              </a:rPr>
              <a:t>packets.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Long lifetime: 3~5 years</a:t>
            </a:r>
          </a:p>
          <a:p>
            <a:pPr marL="285750" indent="-285750">
              <a:buFont typeface="Arial"/>
              <a:buChar char="•"/>
            </a:pPr>
            <a:endParaRPr lang="en-US" sz="2100" b="1" dirty="0" smtClean="0"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19739" y="355558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blog.estimote.com</a:t>
            </a:r>
            <a:r>
              <a:rPr lang="en-US" sz="1000" dirty="0"/>
              <a:t>/post/57087851702/preorder-for-</a:t>
            </a:r>
            <a:r>
              <a:rPr lang="en-US" sz="1000" dirty="0" err="1"/>
              <a:t>estimote</a:t>
            </a:r>
            <a:r>
              <a:rPr lang="en-US" sz="1000" dirty="0"/>
              <a:t>-beacons-available-shipping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86298" y="1450686"/>
            <a:ext cx="105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19739" y="334905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localz.com</a:t>
            </a:r>
            <a:r>
              <a:rPr lang="en-US" sz="1000" dirty="0"/>
              <a:t>/blog/</a:t>
            </a:r>
            <a:r>
              <a:rPr lang="en-US" sz="1000" dirty="0" err="1"/>
              <a:t>ibeacon</a:t>
            </a:r>
            <a:r>
              <a:rPr lang="en-US" sz="1000" dirty="0"/>
              <a:t>-</a:t>
            </a:r>
            <a:r>
              <a:rPr lang="en-US" sz="1000" dirty="0" err="1"/>
              <a:t>ble</a:t>
            </a:r>
            <a:r>
              <a:rPr lang="en-US" sz="1000" dirty="0"/>
              <a:t>-hardware-commercial-comparison/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17909" y="1204464"/>
            <a:ext cx="125580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024" y="2036731"/>
            <a:ext cx="7104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42998" y="2293485"/>
            <a:ext cx="1393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3714" y="1260248"/>
            <a:ext cx="2146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5453" y="1204464"/>
            <a:ext cx="12562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8075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0" y="1624272"/>
            <a:ext cx="8472740" cy="29954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95497" y="5209542"/>
            <a:ext cx="6407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2937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1615444" y="2336725"/>
            <a:ext cx="6416440" cy="3513234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27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Reading-writing into Beacon</a:t>
            </a:r>
            <a:endParaRPr lang="en-US" dirty="0"/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4" y="1716681"/>
            <a:ext cx="6048330" cy="8154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21</a:t>
            </a:fld>
            <a:endParaRPr lang="en-US"/>
          </a:p>
        </p:txBody>
      </p:sp>
      <p:sp>
        <p:nvSpPr>
          <p:cNvPr id="3" name="Up-Down Arrow 2"/>
          <p:cNvSpPr/>
          <p:nvPr/>
        </p:nvSpPr>
        <p:spPr>
          <a:xfrm rot="1043354">
            <a:off x="3121658" y="2309305"/>
            <a:ext cx="223571" cy="2661855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7857" y="5849959"/>
            <a:ext cx="186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12 participants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53922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43" y="1430372"/>
            <a:ext cx="3607642" cy="1862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57"/>
            <a:ext cx="8229600" cy="1143000"/>
          </a:xfrm>
        </p:spPr>
        <p:txBody>
          <a:bodyPr/>
          <a:lstStyle/>
          <a:p>
            <a:r>
              <a:rPr lang="en-US" dirty="0" smtClean="0"/>
              <a:t>Navigation test</a:t>
            </a:r>
            <a:endParaRPr lang="en-US" dirty="0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1" y="3681060"/>
            <a:ext cx="4026893" cy="2903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57" y="1430372"/>
            <a:ext cx="3987800" cy="5270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22</a:t>
            </a:fld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3446186" y="2984221"/>
            <a:ext cx="319614" cy="308429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330729" y="6056714"/>
            <a:ext cx="319614" cy="308429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59" y="3862490"/>
            <a:ext cx="431775" cy="438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157" y="3939766"/>
            <a:ext cx="431657" cy="4389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87" y="4751489"/>
            <a:ext cx="446289" cy="4389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5998" y="3980332"/>
            <a:ext cx="433002" cy="4366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1723" y="3994949"/>
            <a:ext cx="435284" cy="4389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8621" y="4083686"/>
            <a:ext cx="438912" cy="43891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5957" y="971091"/>
            <a:ext cx="186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5</a:t>
            </a:r>
            <a:r>
              <a:rPr lang="en-US" b="1" dirty="0" smtClean="0">
                <a:latin typeface="Helvetica"/>
                <a:cs typeface="Helvetica"/>
              </a:rPr>
              <a:t> participants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8170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image: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18" y="2015026"/>
            <a:ext cx="812800" cy="8128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18" y="2854014"/>
            <a:ext cx="812800" cy="8128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18" y="36930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0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5" y="2432595"/>
            <a:ext cx="8181535" cy="13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-709109" y="1640236"/>
            <a:ext cx="8229600" cy="4525963"/>
          </a:xfrm>
        </p:spPr>
      </p:pic>
      <p:sp>
        <p:nvSpPr>
          <p:cNvPr id="19" name="Rectangular Callout 18"/>
          <p:cNvSpPr/>
          <p:nvPr/>
        </p:nvSpPr>
        <p:spPr>
          <a:xfrm>
            <a:off x="5287767" y="1296957"/>
            <a:ext cx="3856233" cy="2319363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encoding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35479" y="4262525"/>
            <a:ext cx="930935" cy="28500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05693" y="3977521"/>
            <a:ext cx="772502" cy="382792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63815" y="3718705"/>
            <a:ext cx="1040399" cy="28500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51363" y="3977521"/>
            <a:ext cx="1492631" cy="788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500" dirty="0" smtClean="0"/>
              <a:t>Reduce frequency component coefficients / quantization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1279039" y="4405027"/>
            <a:ext cx="656440" cy="142502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1279039" y="4046056"/>
            <a:ext cx="1587375" cy="19895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350723" y="3767977"/>
            <a:ext cx="1492631" cy="78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/>
              <a:t>Reduce mesh density</a:t>
            </a:r>
          </a:p>
          <a:p>
            <a:pPr marL="0" indent="0">
              <a:buNone/>
            </a:pPr>
            <a:endParaRPr lang="en-US" sz="16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804214" y="3861207"/>
            <a:ext cx="505918" cy="116314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382351" y="1379806"/>
            <a:ext cx="3677261" cy="21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8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098770" y="1899343"/>
            <a:ext cx="7280912" cy="4004221"/>
          </a:xfrm>
        </p:spPr>
      </p:pic>
      <p:sp>
        <p:nvSpPr>
          <p:cNvPr id="6" name="Rounded Rectangle 5"/>
          <p:cNvSpPr/>
          <p:nvPr/>
        </p:nvSpPr>
        <p:spPr>
          <a:xfrm>
            <a:off x="2400946" y="3620916"/>
            <a:ext cx="1029486" cy="47751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430433" y="2906875"/>
            <a:ext cx="2396065" cy="1083738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806884" y="2288391"/>
            <a:ext cx="1970508" cy="788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/>
              <a:t>How to find a good pair of images?</a:t>
            </a:r>
          </a:p>
          <a:p>
            <a:pPr marL="0" indent="0">
              <a:buFont typeface="Arial"/>
              <a:buNone/>
            </a:pPr>
            <a:r>
              <a:rPr lang="en-US" sz="1600" dirty="0" smtClean="0"/>
              <a:t>- Use IMU signal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099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  <a:endParaRPr lang="en-US" altLang="zh-CN" dirty="0" smtClean="0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74" y="4371562"/>
            <a:ext cx="4401052" cy="19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28</a:t>
            </a:fld>
            <a:endParaRPr lang="en-US"/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037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2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26918" y="3140212"/>
            <a:ext cx="1032668" cy="725751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3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417639"/>
            <a:ext cx="8445500" cy="544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 Beacon technology application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899" y="1248530"/>
            <a:ext cx="7572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Customer behavior analysis: </a:t>
            </a:r>
            <a:r>
              <a:rPr lang="en-US" b="1" dirty="0" err="1" smtClean="0"/>
              <a:t>Pierdicca</a:t>
            </a:r>
            <a:r>
              <a:rPr lang="en-US" b="1" dirty="0" smtClean="0"/>
              <a:t> et al. (2015) </a:t>
            </a:r>
          </a:p>
          <a:p>
            <a:r>
              <a:rPr lang="en-US" b="1" dirty="0" smtClean="0"/>
              <a:t>Indoor localization: Martin et al. (2014)</a:t>
            </a:r>
          </a:p>
          <a:p>
            <a:r>
              <a:rPr lang="en-US" b="1" dirty="0" smtClean="0"/>
              <a:t>Room occupancy detection: Conte et al. (2014</a:t>
            </a:r>
            <a:r>
              <a:rPr lang="en-US" b="1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47525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prismdevkit.com</a:t>
            </a:r>
            <a:r>
              <a:rPr lang="en-US" sz="100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215465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563396" y="1225885"/>
            <a:ext cx="4502484" cy="24761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28" y="3702077"/>
            <a:ext cx="4926470" cy="2246870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308455" y="1616024"/>
            <a:ext cx="4400397" cy="151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500" dirty="0" smtClean="0"/>
              <a:t>Varying image type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308455" y="3860741"/>
            <a:ext cx="4400397" cy="151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500" dirty="0" smtClean="0"/>
              <a:t>Varying number of </a:t>
            </a:r>
          </a:p>
          <a:p>
            <a:pPr marL="0" indent="0">
              <a:buFont typeface="Arial"/>
              <a:buNone/>
            </a:pPr>
            <a:r>
              <a:rPr lang="en-US" sz="2500" dirty="0" smtClean="0"/>
              <a:t>beacons</a:t>
            </a:r>
          </a:p>
          <a:p>
            <a:pPr mar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97433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(User Study)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26" y="3740194"/>
            <a:ext cx="4959347" cy="192952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90" y="2246612"/>
            <a:ext cx="3954162" cy="1401912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6" y="3849645"/>
            <a:ext cx="2670653" cy="26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84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GIF images, videos</a:t>
            </a:r>
          </a:p>
          <a:p>
            <a:r>
              <a:rPr lang="en-US" dirty="0" smtClean="0"/>
              <a:t>“Fat beacon”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9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130" y="238219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Questions?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9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dctex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6767"/>
            <a:ext cx="9144000" cy="19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5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art image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JPEG2000</a:t>
            </a:r>
          </a:p>
          <a:p>
            <a:r>
              <a:rPr lang="en-US" dirty="0" smtClean="0"/>
              <a:t>HEVC-MSP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30390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people.mozilla.org</a:t>
            </a:r>
            <a:r>
              <a:rPr lang="en-US" dirty="0"/>
              <a:t>/~josh/lossy_compressed_image_study_october_2013/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41865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www.compression.ru</a:t>
            </a:r>
            <a:r>
              <a:rPr lang="en-US" dirty="0"/>
              <a:t>/video/</a:t>
            </a:r>
            <a:r>
              <a:rPr lang="en-US" dirty="0" err="1"/>
              <a:t>codec_comparison</a:t>
            </a:r>
            <a:r>
              <a:rPr lang="en-US" dirty="0"/>
              <a:t>/</a:t>
            </a:r>
            <a:r>
              <a:rPr lang="en-US" dirty="0" err="1"/>
              <a:t>wmp_codecs_comparison_en.html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6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919505"/>
              </p:ext>
            </p:extLst>
          </p:nvPr>
        </p:nvGraphicFramePr>
        <p:xfrm>
          <a:off x="-3318933" y="2777067"/>
          <a:ext cx="15805543" cy="1170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Document" r:id="rId3" imgW="5486400" imgH="406400" progId="Word.Document.12">
                  <p:embed/>
                </p:oleObj>
              </mc:Choice>
              <mc:Fallback>
                <p:oleObj name="Document" r:id="rId3" imgW="54864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8933" y="2777067"/>
                        <a:ext cx="15805543" cy="1170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254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2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Beacon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ppt_fig1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17638"/>
            <a:ext cx="5077968" cy="5077968"/>
          </a:xfrm>
          <a:prstGeom prst="rect">
            <a:avLst/>
          </a:prstGeom>
        </p:spPr>
      </p:pic>
      <p:pic>
        <p:nvPicPr>
          <p:cNvPr id="10" name="Picture 9" descr="ppt_fig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17638"/>
            <a:ext cx="5077968" cy="5077968"/>
          </a:xfrm>
          <a:prstGeom prst="rect">
            <a:avLst/>
          </a:prstGeom>
        </p:spPr>
      </p:pic>
      <p:pic>
        <p:nvPicPr>
          <p:cNvPr id="11" name="Picture 10" descr="ppt_fig1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17638"/>
            <a:ext cx="5077968" cy="5077968"/>
          </a:xfrm>
          <a:prstGeom prst="rect">
            <a:avLst/>
          </a:prstGeom>
        </p:spPr>
      </p:pic>
      <p:pic>
        <p:nvPicPr>
          <p:cNvPr id="12" name="Picture 11" descr="ppt_fig1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17638"/>
            <a:ext cx="5077968" cy="50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7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about images?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we want to let Beacon broadcasting images?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12909"/>
            <a:ext cx="3088197" cy="36002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137" y="2525934"/>
            <a:ext cx="2498381" cy="18786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33239"/>
            <a:ext cx="60120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www.tes.com</a:t>
            </a:r>
            <a:r>
              <a:rPr lang="en-US" sz="1000" dirty="0"/>
              <a:t>/lessons/S8VtfCaXvNCH4w/shapes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904" y="2525934"/>
            <a:ext cx="1723866" cy="18041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1923"/>
            <a:ext cx="18517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www.promarksigns.com</a:t>
            </a:r>
            <a:r>
              <a:rPr lang="en-US" sz="1000" dirty="0"/>
              <a:t>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138" y="4817185"/>
            <a:ext cx="2006808" cy="1061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51441" y="623788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openclipart.org</a:t>
            </a:r>
            <a:r>
              <a:rPr lang="en-US" sz="1000" dirty="0"/>
              <a:t>/detail/223635/exit-sign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60450" y="642404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www.vectorportal.com</a:t>
            </a:r>
            <a:r>
              <a:rPr lang="en-US" sz="1000" dirty="0"/>
              <a:t>/</a:t>
            </a:r>
            <a:r>
              <a:rPr lang="en-US" sz="1000" dirty="0" err="1"/>
              <a:t>StockVectors</a:t>
            </a:r>
            <a:r>
              <a:rPr lang="en-US" sz="1000" dirty="0"/>
              <a:t>/Icons/GREY-PRINTER-ICON/17769.aspx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386" y="4677095"/>
            <a:ext cx="1449068" cy="14490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916" y="4677095"/>
            <a:ext cx="1386800" cy="1386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641669"/>
            <a:ext cx="97001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www.iconfinder.com</a:t>
            </a:r>
            <a:r>
              <a:rPr lang="en-US" sz="1000" dirty="0"/>
              <a:t>/icons/389375/brew_brewing_cafe_coffee_coffee_machine_coffee_maker_cup_drink_espresso_expresso_machine_maker_icon</a:t>
            </a:r>
          </a:p>
        </p:txBody>
      </p:sp>
    </p:spTree>
    <p:extLst>
      <p:ext uri="{BB962C8B-B14F-4D97-AF65-F5344CB8AC3E}">
        <p14:creationId xmlns:p14="http://schemas.microsoft.com/office/powerpoint/2010/main" val="217915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images?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ppt_fig1_6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17638"/>
            <a:ext cx="5077968" cy="50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7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there is no Internet connection?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is-IS" dirty="0"/>
          </a:p>
          <a:p>
            <a:pPr lvl="1"/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05" y="2229966"/>
            <a:ext cx="6267781" cy="4178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92" y="4974985"/>
            <a:ext cx="653650" cy="653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68" y="4313973"/>
            <a:ext cx="1314661" cy="1314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027" y="4470529"/>
            <a:ext cx="647015" cy="677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2229" y="4328291"/>
            <a:ext cx="1300344" cy="1300344"/>
          </a:xfrm>
          <a:prstGeom prst="rect">
            <a:avLst/>
          </a:prstGeom>
        </p:spPr>
      </p:pic>
      <p:pic>
        <p:nvPicPr>
          <p:cNvPr id="12" name="Picture 11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766" y="3934963"/>
            <a:ext cx="653650" cy="653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7008" y="653695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www.sierraclub.org</a:t>
            </a:r>
            <a:r>
              <a:rPr lang="en-US" sz="1000" dirty="0"/>
              <a:t>/sierra/activism/</a:t>
            </a:r>
            <a:r>
              <a:rPr lang="en-US" sz="1000" dirty="0" err="1"/>
              <a:t>saving-wild-places?page</a:t>
            </a:r>
            <a:r>
              <a:rPr lang="en-US" sz="1000" dirty="0"/>
              <a:t>=7</a:t>
            </a:r>
          </a:p>
        </p:txBody>
      </p:sp>
    </p:spTree>
    <p:extLst>
      <p:ext uri="{BB962C8B-B14F-4D97-AF65-F5344CB8AC3E}">
        <p14:creationId xmlns:p14="http://schemas.microsoft.com/office/powerpoint/2010/main" val="80013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Store image data into Beacons </a:t>
            </a:r>
          </a:p>
        </p:txBody>
      </p:sp>
      <p:pic>
        <p:nvPicPr>
          <p:cNvPr id="6" name="Picture 5" descr="ppt_fi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3426599"/>
          </a:xfrm>
          <a:prstGeom prst="rect">
            <a:avLst/>
          </a:prstGeom>
        </p:spPr>
      </p:pic>
      <p:pic>
        <p:nvPicPr>
          <p:cNvPr id="7" name="Picture 6" descr="ppt_fig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34265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</a:t>
            </a:fld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 flipH="1">
            <a:off x="4443058" y="4422712"/>
            <a:ext cx="237753" cy="770572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 flipH="1">
            <a:off x="7080013" y="1920143"/>
            <a:ext cx="240845" cy="770572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6625" y="1317241"/>
            <a:ext cx="223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Short</a:t>
            </a:r>
          </a:p>
          <a:p>
            <a:r>
              <a:rPr lang="en-US" b="1" dirty="0" smtClean="0">
                <a:latin typeface="Helvetica"/>
                <a:cs typeface="Helvetica"/>
              </a:rPr>
              <a:t>delay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8991" y="5202112"/>
            <a:ext cx="128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Lifetime: 3~5 years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1818" y="1391334"/>
            <a:ext cx="2017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No Internet connection!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861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Store image data into Beacons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fig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84" y="3102411"/>
            <a:ext cx="7230213" cy="1889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9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 rot="2876870" flipH="1">
            <a:off x="4732862" y="2566736"/>
            <a:ext cx="277220" cy="800399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 rot="18613792" flipH="1">
            <a:off x="5549075" y="2519234"/>
            <a:ext cx="239120" cy="864325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flipH="1">
            <a:off x="2763080" y="2551219"/>
            <a:ext cx="240845" cy="770572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flipH="1">
            <a:off x="1324613" y="2595956"/>
            <a:ext cx="240845" cy="770572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flipH="1">
            <a:off x="7827633" y="2551219"/>
            <a:ext cx="240845" cy="770572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3083" y="1912075"/>
            <a:ext cx="86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Input Image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5611" y="1904888"/>
            <a:ext cx="86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Writer</a:t>
            </a:r>
          </a:p>
          <a:p>
            <a:r>
              <a:rPr lang="en-US" b="1" dirty="0" smtClean="0">
                <a:latin typeface="Helvetica"/>
                <a:cs typeface="Helvetica"/>
              </a:rPr>
              <a:t>App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04744" y="1734122"/>
            <a:ext cx="112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Reader</a:t>
            </a:r>
          </a:p>
          <a:p>
            <a:r>
              <a:rPr lang="en-US" b="1" dirty="0" smtClean="0">
                <a:latin typeface="Helvetica"/>
                <a:cs typeface="Helvetica"/>
              </a:rPr>
              <a:t>App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27215" y="1934671"/>
            <a:ext cx="149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Helvetica"/>
                <a:cs typeface="Helvetica"/>
              </a:rPr>
              <a:t>Estimote</a:t>
            </a:r>
            <a:endParaRPr lang="en-US" b="1" dirty="0" smtClean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Beacons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8056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3" grpId="0" animBg="1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2554</Words>
  <Application>Microsoft Macintosh PowerPoint</Application>
  <PresentationFormat>On-screen Show (4:3)</PresentationFormat>
  <Paragraphs>386</Paragraphs>
  <Slides>37</Slides>
  <Notes>34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Document</vt:lpstr>
      <vt:lpstr>Years-Long Image Broadcast using Bluetooth Low Energy Beacons</vt:lpstr>
      <vt:lpstr>BLE Beacon technology</vt:lpstr>
      <vt:lpstr>BLE Beacon technology application</vt:lpstr>
      <vt:lpstr>BLE Beacon technology</vt:lpstr>
      <vt:lpstr>How about images?</vt:lpstr>
      <vt:lpstr>How about images?</vt:lpstr>
      <vt:lpstr>What if there is no Internet connection?</vt:lpstr>
      <vt:lpstr>Store image data into Beacons </vt:lpstr>
      <vt:lpstr>Store image data into Beacons  </vt:lpstr>
      <vt:lpstr>Challenge  </vt:lpstr>
      <vt:lpstr>Approaches</vt:lpstr>
      <vt:lpstr>Conventional compression is not good enough</vt:lpstr>
      <vt:lpstr>Solution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Evaluation</vt:lpstr>
      <vt:lpstr>Evaluation</vt:lpstr>
      <vt:lpstr>Evaluation</vt:lpstr>
      <vt:lpstr>Evaluation</vt:lpstr>
      <vt:lpstr>Evaluation (User Study)</vt:lpstr>
      <vt:lpstr>Future work</vt:lpstr>
      <vt:lpstr>Thank you  Questions? </vt:lpstr>
      <vt:lpstr>PowerPoint Presentation</vt:lpstr>
      <vt:lpstr>State of art image compression</vt:lpstr>
      <vt:lpstr>SSIM</vt:lpstr>
      <vt:lpstr>PowerPoint Presentation</vt:lpstr>
    </vt:vector>
  </TitlesOfParts>
  <Company>UNC-CH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Beacon</dc:title>
  <dc:creator>Chong Shao</dc:creator>
  <cp:lastModifiedBy>Chong Shao</cp:lastModifiedBy>
  <cp:revision>155</cp:revision>
  <dcterms:created xsi:type="dcterms:W3CDTF">2016-11-05T17:58:48Z</dcterms:created>
  <dcterms:modified xsi:type="dcterms:W3CDTF">2016-11-09T16:55:40Z</dcterms:modified>
</cp:coreProperties>
</file>